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0" strictFirstAndLastChars="0" saveSubsetFonts="1">
  <p:sldMasterIdLst>
    <p:sldMasterId id="2147483648" r:id="rId5"/>
    <p:sldMasterId id="2147483650" r:id="rId6"/>
    <p:sldMasterId id="214748365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</p:sldIdLst>
  <p:sldSz cy="6858000" cx="9902825"/>
  <p:notesSz cx="6735750" cy="9866300"/>
  <p:embeddedFontLst>
    <p:embeddedFont>
      <p:font typeface="Arim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086">
          <p15:clr>
            <a:srgbClr val="A4A3A4"/>
          </p15:clr>
        </p15:guide>
        <p15:guide id="2" orient="horz" pos="3111">
          <p15:clr>
            <a:srgbClr val="A4A3A4"/>
          </p15:clr>
        </p15:guide>
        <p15:guide id="3" orient="horz" pos="391">
          <p15:clr>
            <a:srgbClr val="A4A3A4"/>
          </p15:clr>
        </p15:guide>
        <p15:guide id="4" orient="horz" pos="1719">
          <p15:clr>
            <a:srgbClr val="A4A3A4"/>
          </p15:clr>
        </p15:guide>
        <p15:guide id="5" orient="horz" pos="511">
          <p15:clr>
            <a:srgbClr val="A4A3A4"/>
          </p15:clr>
        </p15:guide>
        <p15:guide id="6" pos="6010">
          <p15:clr>
            <a:srgbClr val="A4A3A4"/>
          </p15:clr>
        </p15:guide>
        <p15:guide id="7" pos="3118">
          <p15:clr>
            <a:srgbClr val="A4A3A4"/>
          </p15:clr>
        </p15:guide>
        <p15:guide id="8" pos="454">
          <p15:clr>
            <a:srgbClr val="A4A3A4"/>
          </p15:clr>
        </p15:guide>
        <p15:guide id="9" pos="230">
          <p15:clr>
            <a:srgbClr val="A4A3A4"/>
          </p15:clr>
        </p15:guide>
        <p15:guide id="10" pos="1486">
          <p15:clr>
            <a:srgbClr val="A4A3A4"/>
          </p15:clr>
        </p15:guide>
      </p15:sldGuideLst>
    </p:ext>
    <p:ext uri="{2D200454-40CA-4A62-9FC3-DE9A4176ACB9}">
      <p15:notesGuideLst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1" roundtripDataSignature="AMtx7mgvXrLdoN7mGCjK8PsMwNZ2+Oys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3AF2D65-5B88-4BC0-9610-350B97175C71}">
  <a:tblStyle styleId="{D3AF2D65-5B88-4BC0-9610-350B97175C7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F1F5"/>
          </a:solidFill>
        </a:fill>
      </a:tcStyle>
    </a:wholeTbl>
    <a:band1H>
      <a:tcTxStyle/>
      <a:tcStyle>
        <a:fill>
          <a:solidFill>
            <a:srgbClr val="CEE2EA"/>
          </a:solidFill>
        </a:fill>
      </a:tcStyle>
    </a:band1H>
    <a:band2H>
      <a:tcTxStyle/>
    </a:band2H>
    <a:band1V>
      <a:tcTxStyle/>
      <a:tcStyle>
        <a:fill>
          <a:solidFill>
            <a:srgbClr val="CEE2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086" orient="horz"/>
        <p:guide pos="3111" orient="horz"/>
        <p:guide pos="391" orient="horz"/>
        <p:guide pos="1719" orient="horz"/>
        <p:guide pos="511" orient="horz"/>
        <p:guide pos="6010"/>
        <p:guide pos="3118"/>
        <p:guide pos="454"/>
        <p:guide pos="230"/>
        <p:guide pos="1486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08" orient="horz"/>
        <p:guide pos="2122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mo-boldItalic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21" Type="http://customschemas.google.com/relationships/presentationmetadata" Target="meta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font" Target="fonts/Arimo-regular.fntdata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19" Type="http://schemas.openxmlformats.org/officeDocument/2006/relationships/font" Target="fonts/Arimo-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Arimo-bold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15374" y="0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96913" y="739775"/>
            <a:ext cx="5341937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:notes"/>
          <p:cNvSpPr/>
          <p:nvPr>
            <p:ph idx="2" type="sldImg"/>
          </p:nvPr>
        </p:nvSpPr>
        <p:spPr>
          <a:xfrm>
            <a:off x="696913" y="739775"/>
            <a:ext cx="5341937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/>
          <p:nvPr>
            <p:ph idx="1" type="body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2:notes"/>
          <p:cNvSpPr/>
          <p:nvPr>
            <p:ph idx="2" type="sldImg"/>
          </p:nvPr>
        </p:nvSpPr>
        <p:spPr>
          <a:xfrm>
            <a:off x="696913" y="739775"/>
            <a:ext cx="5341937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/>
          <p:nvPr>
            <p:ph idx="2" type="sldImg"/>
          </p:nvPr>
        </p:nvSpPr>
        <p:spPr>
          <a:xfrm>
            <a:off x="696913" y="739775"/>
            <a:ext cx="5341937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3:notes"/>
          <p:cNvSpPr txBox="1"/>
          <p:nvPr>
            <p:ph idx="1" type="body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:notes"/>
          <p:cNvSpPr txBox="1"/>
          <p:nvPr>
            <p:ph idx="12" type="sldNum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696913" y="739775"/>
            <a:ext cx="5341937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696913" y="739775"/>
            <a:ext cx="5341937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/>
          <p:nvPr>
            <p:ph idx="2" type="sldImg"/>
          </p:nvPr>
        </p:nvSpPr>
        <p:spPr>
          <a:xfrm>
            <a:off x="696913" y="739775"/>
            <a:ext cx="5341937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696913" y="739775"/>
            <a:ext cx="5341937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:notes"/>
          <p:cNvSpPr/>
          <p:nvPr>
            <p:ph idx="2" type="sldImg"/>
          </p:nvPr>
        </p:nvSpPr>
        <p:spPr>
          <a:xfrm>
            <a:off x="696913" y="739775"/>
            <a:ext cx="5341937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Text">
  <p:cSld name="Cover Slide Tex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白紙">
  <p:cSld name="2_白紙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pt_yk_02.jpg" id="20" name="Google Shape;2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21" y="0"/>
            <a:ext cx="98999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2"/>
          <p:cNvSpPr txBox="1"/>
          <p:nvPr>
            <p:ph idx="12" type="sldNum"/>
          </p:nvPr>
        </p:nvSpPr>
        <p:spPr>
          <a:xfrm>
            <a:off x="365129" y="6421031"/>
            <a:ext cx="2309812" cy="2880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12"/>
          <p:cNvSpPr txBox="1"/>
          <p:nvPr>
            <p:ph type="title"/>
          </p:nvPr>
        </p:nvSpPr>
        <p:spPr>
          <a:xfrm>
            <a:off x="365125" y="274639"/>
            <a:ext cx="9042400" cy="346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365125" y="822162"/>
            <a:ext cx="9175750" cy="56753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比較">
  <p:cSld name="1_比較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pt_yk_02.jpg" id="25" name="Google Shape;2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8999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357999" y="6448724"/>
            <a:ext cx="1577632" cy="26005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 b="0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 b="0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 b="0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 b="0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 b="0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 b="0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 b="0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 b="0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 b="0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computer, drawing&#10;&#10;Description automatically generated" id="10" name="Google Shape;10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4"/>
            <a:ext cx="27307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/>
        </p:nvSpPr>
        <p:spPr>
          <a:xfrm>
            <a:off x="8733875" y="138701"/>
            <a:ext cx="1090357" cy="26161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Confidential</a:t>
            </a:r>
            <a:endParaRPr b="1" i="0" sz="11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031">
          <p15:clr>
            <a:srgbClr val="F26B43"/>
          </p15:clr>
        </p15:guide>
        <p15:guide id="2" orient="horz" pos="3362">
          <p15:clr>
            <a:srgbClr val="F26B43"/>
          </p15:clr>
        </p15:guide>
        <p15:guide id="3" orient="horz" pos="278">
          <p15:clr>
            <a:srgbClr val="F26B43"/>
          </p15:clr>
        </p15:guide>
        <p15:guide id="4" pos="285">
          <p15:clr>
            <a:srgbClr val="F26B43"/>
          </p15:clr>
        </p15:guide>
        <p15:guide id="5" orient="horz" pos="3861">
          <p15:clr>
            <a:srgbClr val="F26B43"/>
          </p15:clr>
        </p15:guide>
        <p15:guide id="6" pos="595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type="title"/>
          </p:nvPr>
        </p:nvSpPr>
        <p:spPr>
          <a:xfrm>
            <a:off x="495304" y="274638"/>
            <a:ext cx="89122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11"/>
          <p:cNvSpPr txBox="1"/>
          <p:nvPr>
            <p:ph idx="1" type="body"/>
          </p:nvPr>
        </p:nvSpPr>
        <p:spPr>
          <a:xfrm>
            <a:off x="495304" y="1600206"/>
            <a:ext cx="8912225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1"/>
          <p:cNvSpPr txBox="1"/>
          <p:nvPr>
            <p:ph idx="10" type="dt"/>
          </p:nvPr>
        </p:nvSpPr>
        <p:spPr>
          <a:xfrm>
            <a:off x="495300" y="6356358"/>
            <a:ext cx="23098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1"/>
          <p:cNvSpPr txBox="1"/>
          <p:nvPr>
            <p:ph idx="11" type="ftr"/>
          </p:nvPr>
        </p:nvSpPr>
        <p:spPr>
          <a:xfrm>
            <a:off x="3382963" y="6356358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1"/>
          <p:cNvSpPr txBox="1"/>
          <p:nvPr>
            <p:ph idx="12" type="sldNum"/>
          </p:nvPr>
        </p:nvSpPr>
        <p:spPr>
          <a:xfrm>
            <a:off x="7231063" y="6258224"/>
            <a:ext cx="2309812" cy="26005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/>
        </p:nvSpPr>
        <p:spPr>
          <a:xfrm>
            <a:off x="7819322" y="6431688"/>
            <a:ext cx="1717682" cy="23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22">
                <a:solidFill>
                  <a:srgbClr val="0081CC"/>
                </a:solidFill>
                <a:latin typeface="Calibri"/>
                <a:ea typeface="Calibri"/>
                <a:cs typeface="Calibri"/>
                <a:sym typeface="Calibri"/>
              </a:rPr>
              <a:t>www.sato-global.com</a:t>
            </a:r>
            <a:endParaRPr/>
          </a:p>
        </p:txBody>
      </p:sp>
      <p:pic>
        <p:nvPicPr>
          <p:cNvPr id="29" name="Google Shape;29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52293" y="441325"/>
            <a:ext cx="1547504" cy="4565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78">
          <p15:clr>
            <a:srgbClr val="F26B43"/>
          </p15:clr>
        </p15:guide>
        <p15:guide id="2" pos="285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pos="5955">
          <p15:clr>
            <a:srgbClr val="F26B43"/>
          </p15:clr>
        </p15:guide>
        <p15:guide id="5" orient="horz" pos="41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13" Type="http://schemas.openxmlformats.org/officeDocument/2006/relationships/image" Target="../media/image16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2.png"/><Relationship Id="rId15" Type="http://schemas.openxmlformats.org/officeDocument/2006/relationships/image" Target="../media/image15.jpg"/><Relationship Id="rId14" Type="http://schemas.openxmlformats.org/officeDocument/2006/relationships/image" Target="../media/image17.png"/><Relationship Id="rId5" Type="http://schemas.openxmlformats.org/officeDocument/2006/relationships/image" Target="../media/image13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microsoft.com/en-us/download/details.aspx?id=56519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/>
          <p:nvPr/>
        </p:nvSpPr>
        <p:spPr>
          <a:xfrm>
            <a:off x="629221" y="2279789"/>
            <a:ext cx="865447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SATO App Storage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Security Information</a:t>
            </a:r>
            <a:endParaRPr/>
          </a:p>
        </p:txBody>
      </p:sp>
      <p:sp>
        <p:nvSpPr>
          <p:cNvPr id="36" name="Google Shape;36;p1"/>
          <p:cNvSpPr txBox="1"/>
          <p:nvPr/>
        </p:nvSpPr>
        <p:spPr>
          <a:xfrm>
            <a:off x="7806199" y="450872"/>
            <a:ext cx="194301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Mar.11.2021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Rev.2.2</a:t>
            </a:r>
            <a:endParaRPr/>
          </a:p>
        </p:txBody>
      </p:sp>
      <p:sp>
        <p:nvSpPr>
          <p:cNvPr id="37" name="Google Shape;37;p1"/>
          <p:cNvSpPr txBox="1"/>
          <p:nvPr/>
        </p:nvSpPr>
        <p:spPr>
          <a:xfrm>
            <a:off x="6643786" y="6068574"/>
            <a:ext cx="310542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SATO CORPORATION</a:t>
            </a:r>
            <a:endParaRPr/>
          </a:p>
        </p:txBody>
      </p:sp>
      <p:pic>
        <p:nvPicPr>
          <p:cNvPr id="38" name="Google Shape;38;p1"/>
          <p:cNvPicPr preferRelativeResize="0"/>
          <p:nvPr/>
        </p:nvPicPr>
        <p:blipFill rotWithShape="1">
          <a:blip r:embed="rId3">
            <a:alphaModFix/>
          </a:blip>
          <a:srcRect b="0" l="5688" r="11631" t="0"/>
          <a:stretch/>
        </p:blipFill>
        <p:spPr>
          <a:xfrm>
            <a:off x="3286664" y="3853831"/>
            <a:ext cx="3113970" cy="1841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Google Shape;43;p2"/>
          <p:cNvGraphicFramePr/>
          <p:nvPr/>
        </p:nvGraphicFramePr>
        <p:xfrm>
          <a:off x="277152" y="7895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{D3AF2D65-5B88-4BC0-9610-350B97175C71}</a:tableStyleId>
              </a:tblPr>
              <a:tblGrid>
                <a:gridCol w="2934400"/>
                <a:gridCol w="62792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Item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Cloud Certification </a:t>
                      </a:r>
                      <a:br>
                        <a:rPr b="1" lang="en-US" sz="18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b="1" sz="18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800"/>
                        <a:buFont typeface="Arial"/>
                        <a:buNone/>
                      </a:pPr>
                      <a:br>
                        <a:rPr b="1" lang="en-US" sz="18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lang="en-US" sz="1000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b="1" lang="en-US" sz="10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Note:</a:t>
                      </a:r>
                      <a:r>
                        <a:rPr b="1" lang="en-US" sz="1000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The security and compliance standards are from SAS cloud service provider. SAS application is not certified for these standard)</a:t>
                      </a:r>
                      <a:endParaRPr b="1" sz="21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Cloud with the world's most stringent security and compliance standards.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Cloud with the world's most stringent security and compliance standards.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A cloud environment with the following major compliance certifications worldwide.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ISO 27001, ISO 27018, SOC 1, SOC 2, SOC3, FedRAMP, HITRUST, MTCS, IRAP, ENS, etc.</a:t>
                      </a:r>
                      <a:endParaRPr b="0"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DDos attack protection</a:t>
                      </a:r>
                      <a:endParaRPr b="1" sz="18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Detect DDoS attacks in real time, such as monitoring network traffic and automatically reducing attacks, and prevent and reduce attacks.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SSL/TLS certificate</a:t>
                      </a:r>
                      <a:endParaRPr b="1" sz="18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Data encryption by enterprise certification</a:t>
                      </a:r>
                      <a:endParaRPr b="0"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Virus scan </a:t>
                      </a:r>
                      <a:endParaRPr b="1" sz="18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Scan for viruses when uploading files.</a:t>
                      </a:r>
                      <a:endParaRPr b="0"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Diagnosed vulnerability</a:t>
                      </a:r>
                      <a:endParaRPr b="1" sz="18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Web application has tested a vulnerability assessment by a third party company.</a:t>
                      </a:r>
                      <a:endParaRPr b="0"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44" name="Google Shape;44;p2"/>
          <p:cNvSpPr txBox="1"/>
          <p:nvPr>
            <p:ph idx="12" type="sldNum"/>
          </p:nvPr>
        </p:nvSpPr>
        <p:spPr>
          <a:xfrm>
            <a:off x="365129" y="6421031"/>
            <a:ext cx="2309812" cy="2880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45" name="Google Shape;45;p2"/>
          <p:cNvSpPr txBox="1"/>
          <p:nvPr>
            <p:ph type="title"/>
          </p:nvPr>
        </p:nvSpPr>
        <p:spPr>
          <a:xfrm>
            <a:off x="365125" y="130185"/>
            <a:ext cx="9042400" cy="346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iryo"/>
              <a:buNone/>
            </a:pPr>
            <a:r>
              <a:rPr b="1" lang="en-US" sz="2400">
                <a:latin typeface="Meiryo"/>
                <a:ea typeface="Meiryo"/>
                <a:cs typeface="Meiryo"/>
                <a:sym typeface="Meiryo"/>
              </a:rPr>
              <a:t>Security of SATO App Storage</a:t>
            </a:r>
            <a:endParaRPr b="1" sz="24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descr="右上がり対角線 (反転)" id="46" name="Google Shape;46;p2"/>
          <p:cNvSpPr/>
          <p:nvPr/>
        </p:nvSpPr>
        <p:spPr>
          <a:xfrm>
            <a:off x="622273" y="476260"/>
            <a:ext cx="8584153" cy="142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descr="ãã½ãããã³ã¯ãã®ç»åæ¤ç´¢çµæ" id="47" name="Google Shape;47;p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ã½ãããã³ã¯ãã®ç»åæ¤ç´¢çµæ" id="48" name="Google Shape;48;p2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Sprintãã®ç»åæ¤ç´¢çµæ" id="49" name="Google Shape;49;p2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Sprintãã®ç»åæ¤ç´¢çµæ" id="50" name="Google Shape;50;p2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Sprintãã®ç»åæ¤ç´¢çµæ" id="51" name="Google Shape;51;p2"/>
          <p:cNvSpPr/>
          <p:nvPr/>
        </p:nvSpPr>
        <p:spPr>
          <a:xfrm>
            <a:off x="765175" y="4651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Digicertãã®ç»åæ¤ç´¢çµæ" id="52" name="Google Shape;52;p2"/>
          <p:cNvSpPr/>
          <p:nvPr/>
        </p:nvSpPr>
        <p:spPr>
          <a:xfrm>
            <a:off x="917575" y="6175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Digicertãã®ç»åæ¤ç´¢çµæ" id="53" name="Google Shape;53;p2"/>
          <p:cNvSpPr/>
          <p:nvPr/>
        </p:nvSpPr>
        <p:spPr>
          <a:xfrm>
            <a:off x="1069975" y="769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Digicertãã®ç»åæ¤ç´¢çµæ" id="54" name="Google Shape;54;p2"/>
          <p:cNvSpPr/>
          <p:nvPr/>
        </p:nvSpPr>
        <p:spPr>
          <a:xfrm>
            <a:off x="1222375" y="922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/>
          <p:nvPr/>
        </p:nvSpPr>
        <p:spPr>
          <a:xfrm>
            <a:off x="933319" y="4042278"/>
            <a:ext cx="5776485" cy="2666783"/>
          </a:xfrm>
          <a:prstGeom prst="roundRect">
            <a:avLst>
              <a:gd fmla="val 7928" name="adj"/>
            </a:avLst>
          </a:prstGeom>
          <a:solidFill>
            <a:srgbClr val="D6E3BC"/>
          </a:solidFill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D6E3B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"/>
          <p:cNvSpPr/>
          <p:nvPr/>
        </p:nvSpPr>
        <p:spPr>
          <a:xfrm>
            <a:off x="1595880" y="4544202"/>
            <a:ext cx="1863154" cy="1470314"/>
          </a:xfrm>
          <a:prstGeom prst="roundRect">
            <a:avLst>
              <a:gd fmla="val 7928" name="adj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D6E3B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「クラウド」の画像検索結果" id="62" name="Google Shape;6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8274" y="422523"/>
            <a:ext cx="3611137" cy="181744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"/>
          <p:cNvSpPr/>
          <p:nvPr/>
        </p:nvSpPr>
        <p:spPr>
          <a:xfrm>
            <a:off x="4124306" y="4198480"/>
            <a:ext cx="2325006" cy="2366283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4202125" y="4529769"/>
            <a:ext cx="1054863" cy="124309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 txBox="1"/>
          <p:nvPr/>
        </p:nvSpPr>
        <p:spPr>
          <a:xfrm>
            <a:off x="4834065" y="6237304"/>
            <a:ext cx="1339308" cy="25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7365D"/>
                </a:solidFill>
                <a:latin typeface="Meiryo"/>
                <a:ea typeface="Meiryo"/>
                <a:cs typeface="Meiryo"/>
                <a:sym typeface="Meiryo"/>
              </a:rPr>
              <a:t>Headquarter</a:t>
            </a:r>
            <a:endParaRPr b="1" sz="1200">
              <a:solidFill>
                <a:srgbClr val="17365D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66" name="Google Shape;66;p3"/>
          <p:cNvCxnSpPr/>
          <p:nvPr/>
        </p:nvCxnSpPr>
        <p:spPr>
          <a:xfrm flipH="1" rot="10800000">
            <a:off x="2629688" y="2252067"/>
            <a:ext cx="1056753" cy="2184134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stealth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67" name="Google Shape;67;p3"/>
          <p:cNvCxnSpPr/>
          <p:nvPr/>
        </p:nvCxnSpPr>
        <p:spPr>
          <a:xfrm flipH="1">
            <a:off x="2450007" y="2201661"/>
            <a:ext cx="1050526" cy="223454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stealth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68" name="Google Shape;68;p3"/>
          <p:cNvCxnSpPr/>
          <p:nvPr/>
        </p:nvCxnSpPr>
        <p:spPr>
          <a:xfrm>
            <a:off x="4202121" y="2239963"/>
            <a:ext cx="563428" cy="2223336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stealth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69" name="Google Shape;69;p3"/>
          <p:cNvCxnSpPr/>
          <p:nvPr/>
        </p:nvCxnSpPr>
        <p:spPr>
          <a:xfrm>
            <a:off x="4963965" y="2239963"/>
            <a:ext cx="761983" cy="2196238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stealth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70" name="Google Shape;70;p3"/>
          <p:cNvSpPr/>
          <p:nvPr/>
        </p:nvSpPr>
        <p:spPr>
          <a:xfrm>
            <a:off x="4274114" y="4419447"/>
            <a:ext cx="914243" cy="353033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Application Design Tool</a:t>
            </a:r>
            <a:endParaRPr b="1" sz="9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5364265" y="4529769"/>
            <a:ext cx="1054863" cy="124309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5459590" y="4419447"/>
            <a:ext cx="810088" cy="353033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PC browser</a:t>
            </a:r>
            <a:endParaRPr b="1" sz="105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5414752" y="5038801"/>
            <a:ext cx="67754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IE10/11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「Chrome」の画像検索結果" id="74" name="Google Shape;74;p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「Chrome」の画像検索結果" id="75" name="Google Shape;75;p3"/>
          <p:cNvSpPr/>
          <p:nvPr/>
        </p:nvSpPr>
        <p:spPr>
          <a:xfrm>
            <a:off x="307975" y="7945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画像検索結果" id="76" name="Google Shape;7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1836" y="5261535"/>
            <a:ext cx="294176" cy="2941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画像検索結果" id="77" name="Google Shape;7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09124" y="4999248"/>
            <a:ext cx="259599" cy="2595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"/>
          <p:cNvSpPr txBox="1"/>
          <p:nvPr/>
        </p:nvSpPr>
        <p:spPr>
          <a:xfrm>
            <a:off x="5415391" y="5264583"/>
            <a:ext cx="676907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Chrome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3"/>
          <p:cNvPicPr preferRelativeResize="0"/>
          <p:nvPr/>
        </p:nvPicPr>
        <p:blipFill rotWithShape="1">
          <a:blip r:embed="rId6">
            <a:alphaModFix/>
          </a:blip>
          <a:srcRect b="23351" l="7253" r="11157" t="22497"/>
          <a:stretch/>
        </p:blipFill>
        <p:spPr>
          <a:xfrm>
            <a:off x="4834065" y="5595887"/>
            <a:ext cx="92667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"/>
          <p:cNvSpPr/>
          <p:nvPr/>
        </p:nvSpPr>
        <p:spPr>
          <a:xfrm>
            <a:off x="5410729" y="4844640"/>
            <a:ext cx="664282" cy="238429"/>
          </a:xfrm>
          <a:prstGeom prst="rect">
            <a:avLst/>
          </a:prstGeom>
          <a:gradFill>
            <a:gsLst>
              <a:gs pos="0">
                <a:srgbClr val="0000FF"/>
              </a:gs>
              <a:gs pos="100000">
                <a:srgbClr val="5D9BFF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Windows</a:t>
            </a:r>
            <a:endParaRPr b="1" sz="9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81" name="Google Shape;81;p3"/>
          <p:cNvPicPr preferRelativeResize="0"/>
          <p:nvPr/>
        </p:nvPicPr>
        <p:blipFill rotWithShape="1">
          <a:blip r:embed="rId7">
            <a:alphaModFix/>
          </a:blip>
          <a:srcRect b="0" l="5688" r="11631" t="0"/>
          <a:stretch/>
        </p:blipFill>
        <p:spPr>
          <a:xfrm>
            <a:off x="4387184" y="802770"/>
            <a:ext cx="893761" cy="528476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2" name="Google Shape;82;p3"/>
          <p:cNvSpPr/>
          <p:nvPr/>
        </p:nvSpPr>
        <p:spPr>
          <a:xfrm>
            <a:off x="622273" y="15333"/>
            <a:ext cx="858415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 architecture</a:t>
            </a:r>
            <a:endParaRPr/>
          </a:p>
        </p:txBody>
      </p:sp>
      <p:sp>
        <p:nvSpPr>
          <p:cNvPr id="83" name="Google Shape;83;p3"/>
          <p:cNvSpPr txBox="1"/>
          <p:nvPr/>
        </p:nvSpPr>
        <p:spPr>
          <a:xfrm>
            <a:off x="622273" y="2671709"/>
            <a:ext cx="2362183" cy="964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FF"/>
                </a:solidFill>
                <a:latin typeface="Meiryo"/>
                <a:ea typeface="Meiryo"/>
                <a:cs typeface="Meiryo"/>
                <a:sym typeface="Meiryo"/>
              </a:rPr>
              <a:t>Printer ⇔ SAS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050"/>
              <a:buFont typeface="Noto Sans Symbols"/>
              <a:buChar char="●"/>
            </a:pPr>
            <a:r>
              <a:rPr b="1" lang="en-US" sz="1050">
                <a:solidFill>
                  <a:srgbClr val="0070C0"/>
                </a:solidFill>
                <a:latin typeface="Meiryo"/>
                <a:ea typeface="Meiryo"/>
                <a:cs typeface="Meiryo"/>
                <a:sym typeface="Meiryo"/>
              </a:rPr>
              <a:t>HTTPS(443)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  File download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050"/>
              <a:buFont typeface="Noto Sans Symbols"/>
              <a:buChar char="●"/>
            </a:pPr>
            <a:r>
              <a:rPr b="1" lang="en-US" sz="1050">
                <a:solidFill>
                  <a:srgbClr val="0070C0"/>
                </a:solidFill>
                <a:latin typeface="Meiryo"/>
                <a:ea typeface="Meiryo"/>
                <a:cs typeface="Meiryo"/>
                <a:sym typeface="Meiryo"/>
              </a:rPr>
              <a:t>MQTT over WebSocket(443)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  Push notification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  Upload print log</a:t>
            </a:r>
            <a:endParaRPr/>
          </a:p>
        </p:txBody>
      </p:sp>
      <p:sp>
        <p:nvSpPr>
          <p:cNvPr id="84" name="Google Shape;84;p3"/>
          <p:cNvSpPr txBox="1"/>
          <p:nvPr/>
        </p:nvSpPr>
        <p:spPr>
          <a:xfrm>
            <a:off x="4371639" y="5331107"/>
            <a:ext cx="787819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AEP tool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" name="Google Shape;85;p3"/>
          <p:cNvCxnSpPr>
            <a:stCxn id="72" idx="0"/>
          </p:cNvCxnSpPr>
          <p:nvPr/>
        </p:nvCxnSpPr>
        <p:spPr>
          <a:xfrm rot="10800000">
            <a:off x="5120634" y="2239947"/>
            <a:ext cx="744000" cy="21795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stealth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86" name="Google Shape;86;p3"/>
          <p:cNvSpPr txBox="1"/>
          <p:nvPr/>
        </p:nvSpPr>
        <p:spPr>
          <a:xfrm>
            <a:off x="4834064" y="2889154"/>
            <a:ext cx="3057023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FF"/>
                </a:solidFill>
                <a:latin typeface="Meiryo"/>
                <a:ea typeface="Meiryo"/>
                <a:cs typeface="Meiryo"/>
                <a:sym typeface="Meiryo"/>
              </a:rPr>
              <a:t>PC ⇔ SAS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050"/>
              <a:buFont typeface="Noto Sans Symbols"/>
              <a:buChar char="●"/>
            </a:pPr>
            <a:r>
              <a:rPr b="1" lang="en-US" sz="1050">
                <a:solidFill>
                  <a:srgbClr val="0070C0"/>
                </a:solidFill>
                <a:latin typeface="Meiryo"/>
                <a:ea typeface="Meiryo"/>
                <a:cs typeface="Meiryo"/>
                <a:sym typeface="Meiryo"/>
              </a:rPr>
              <a:t>HTTPS(443)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 Check the download status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 Group/Account registration</a:t>
            </a:r>
            <a:endParaRPr/>
          </a:p>
        </p:txBody>
      </p:sp>
      <p:sp>
        <p:nvSpPr>
          <p:cNvPr id="87" name="Google Shape;87;p3"/>
          <p:cNvSpPr txBox="1"/>
          <p:nvPr>
            <p:ph idx="12" type="sldNum"/>
          </p:nvPr>
        </p:nvSpPr>
        <p:spPr>
          <a:xfrm>
            <a:off x="365129" y="6421031"/>
            <a:ext cx="2309812" cy="2880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cxnSp>
        <p:nvCxnSpPr>
          <p:cNvPr id="88" name="Google Shape;88;p3"/>
          <p:cNvCxnSpPr/>
          <p:nvPr/>
        </p:nvCxnSpPr>
        <p:spPr>
          <a:xfrm>
            <a:off x="4400538" y="2239963"/>
            <a:ext cx="563428" cy="2223336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89" name="Google Shape;89;p3"/>
          <p:cNvSpPr txBox="1"/>
          <p:nvPr/>
        </p:nvSpPr>
        <p:spPr>
          <a:xfrm>
            <a:off x="3263761" y="3311622"/>
            <a:ext cx="1901174" cy="891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FF"/>
                </a:solidFill>
                <a:latin typeface="Meiryo"/>
                <a:ea typeface="Meiryo"/>
                <a:cs typeface="Meiryo"/>
                <a:sym typeface="Meiryo"/>
              </a:rPr>
              <a:t>AEP tool ⇔ SAS 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050"/>
              <a:buFont typeface="Noto Sans Symbols"/>
              <a:buChar char="●"/>
            </a:pPr>
            <a:r>
              <a:rPr b="1" lang="en-US" sz="1050">
                <a:solidFill>
                  <a:srgbClr val="0070C0"/>
                </a:solidFill>
                <a:latin typeface="Meiryo"/>
                <a:ea typeface="Meiryo"/>
                <a:cs typeface="Meiryo"/>
                <a:sym typeface="Meiryo"/>
              </a:rPr>
              <a:t>HTTPS(443)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  File upload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  File download</a:t>
            </a:r>
            <a:endParaRPr b="1" sz="1050">
              <a:solidFill>
                <a:srgbClr val="0000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0" name="Google Shape;90;p3"/>
          <p:cNvSpPr/>
          <p:nvPr/>
        </p:nvSpPr>
        <p:spPr>
          <a:xfrm>
            <a:off x="3556701" y="1521729"/>
            <a:ext cx="1407266" cy="603744"/>
          </a:xfrm>
          <a:prstGeom prst="flowChartMagneticDisk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27303" y="4872030"/>
            <a:ext cx="461776" cy="46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02189" y="4858907"/>
            <a:ext cx="461776" cy="46177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"/>
          <p:cNvSpPr txBox="1"/>
          <p:nvPr/>
        </p:nvSpPr>
        <p:spPr>
          <a:xfrm>
            <a:off x="1668259" y="4531151"/>
            <a:ext cx="1264954" cy="224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A Store</a:t>
            </a:r>
            <a:endParaRPr sz="110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94" name="Google Shape;94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19748" y="4777977"/>
            <a:ext cx="571985" cy="575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258950" y="4903112"/>
            <a:ext cx="568353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09867" y="5822872"/>
            <a:ext cx="624198" cy="669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385383" y="4579598"/>
            <a:ext cx="441920" cy="312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016810" y="1738888"/>
            <a:ext cx="441920" cy="31267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/>
        </p:nvSpPr>
        <p:spPr>
          <a:xfrm>
            <a:off x="1035782" y="4086402"/>
            <a:ext cx="1264954" cy="224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Customer</a:t>
            </a:r>
            <a:endParaRPr sz="110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7123617" y="2939588"/>
            <a:ext cx="2325006" cy="1164687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7162416" y="2939588"/>
            <a:ext cx="2427022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7365D"/>
                </a:solidFill>
                <a:latin typeface="Meiryo"/>
                <a:ea typeface="Meiryo"/>
                <a:cs typeface="Meiryo"/>
                <a:sym typeface="Meiryo"/>
              </a:rPr>
              <a:t>SATO or Business Partner</a:t>
            </a:r>
            <a:endParaRPr b="1" sz="1200">
              <a:solidFill>
                <a:srgbClr val="17365D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6">
            <a:alphaModFix/>
          </a:blip>
          <a:srcRect b="23351" l="7253" r="11157" t="22497"/>
          <a:stretch/>
        </p:blipFill>
        <p:spPr>
          <a:xfrm>
            <a:off x="7864873" y="3360430"/>
            <a:ext cx="92667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/>
        </p:nvSpPr>
        <p:spPr>
          <a:xfrm>
            <a:off x="7053160" y="4125839"/>
            <a:ext cx="3023906" cy="986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FF"/>
                </a:solidFill>
                <a:latin typeface="Meiryo"/>
                <a:ea typeface="Meiryo"/>
                <a:cs typeface="Meiryo"/>
                <a:sym typeface="Meiryo"/>
              </a:rPr>
              <a:t>AEP tool ⇔ SAS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050"/>
              <a:buFont typeface="Noto Sans Symbols"/>
              <a:buChar char="●"/>
            </a:pPr>
            <a:r>
              <a:rPr b="1" lang="en-US" sz="1050">
                <a:solidFill>
                  <a:srgbClr val="0070C0"/>
                </a:solidFill>
                <a:latin typeface="Meiryo"/>
                <a:ea typeface="Meiryo"/>
                <a:cs typeface="Meiryo"/>
                <a:sym typeface="Meiryo"/>
              </a:rPr>
              <a:t>HTTPS(443)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1) AEP tool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   Make/Upload Application file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2) SATO App Storage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   Group/Account registration</a:t>
            </a:r>
            <a:endParaRPr/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47000" y="3301538"/>
            <a:ext cx="398779" cy="39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162416" y="3209104"/>
            <a:ext cx="441920" cy="3126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3"/>
          <p:cNvCxnSpPr/>
          <p:nvPr/>
        </p:nvCxnSpPr>
        <p:spPr>
          <a:xfrm>
            <a:off x="6007730" y="2239963"/>
            <a:ext cx="1115888" cy="805935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stealth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07" name="Google Shape;107;p3"/>
          <p:cNvCxnSpPr/>
          <p:nvPr/>
        </p:nvCxnSpPr>
        <p:spPr>
          <a:xfrm rot="10800000">
            <a:off x="5814323" y="2239963"/>
            <a:ext cx="1309295" cy="969141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stealth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08" name="Google Shape;108;p3"/>
          <p:cNvSpPr txBox="1"/>
          <p:nvPr/>
        </p:nvSpPr>
        <p:spPr>
          <a:xfrm>
            <a:off x="3598762" y="1477278"/>
            <a:ext cx="137180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Storage</a:t>
            </a:r>
            <a:endParaRPr b="1" sz="105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5084598" y="1331246"/>
            <a:ext cx="1445216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Group &amp; Account</a:t>
            </a:r>
            <a:endParaRPr b="1" sz="105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5310718" y="1844559"/>
            <a:ext cx="717894" cy="296395"/>
          </a:xfrm>
          <a:prstGeom prst="roundRect">
            <a:avLst>
              <a:gd fmla="val 6833" name="adj"/>
            </a:avLst>
          </a:prstGeom>
          <a:solidFill>
            <a:schemeClr val="lt1"/>
          </a:solidFill>
          <a:ln cap="flat" cmpd="sng" w="9525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72000" spcFirstLastPara="1" rIns="720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store</a:t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5154440" y="1521729"/>
            <a:ext cx="874172" cy="319509"/>
          </a:xfrm>
          <a:prstGeom prst="roundRect">
            <a:avLst>
              <a:gd fmla="val 6833" name="adj"/>
            </a:avLst>
          </a:prstGeom>
          <a:solidFill>
            <a:schemeClr val="lt1"/>
          </a:solidFill>
          <a:ln cap="flat" cmpd="sng" w="9525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72000" spcFirstLastPara="1" rIns="720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quarter</a:t>
            </a: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5733133" y="1914786"/>
            <a:ext cx="203240" cy="217202"/>
            <a:chOff x="0" y="0"/>
            <a:chExt cx="655245" cy="759552"/>
          </a:xfrm>
        </p:grpSpPr>
        <p:pic>
          <p:nvPicPr>
            <p:cNvPr id="113" name="Google Shape;113;p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0" y="0"/>
              <a:ext cx="655245" cy="7595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42402" y="65326"/>
              <a:ext cx="341433" cy="2826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「人」の画像検索結果" id="115" name="Google Shape;115;p3"/>
          <p:cNvPicPr preferRelativeResize="0"/>
          <p:nvPr/>
        </p:nvPicPr>
        <p:blipFill rotWithShape="1">
          <a:blip r:embed="rId15">
            <a:alphaModFix/>
          </a:blip>
          <a:srcRect b="3631" l="15027" r="11157" t="0"/>
          <a:stretch/>
        </p:blipFill>
        <p:spPr>
          <a:xfrm>
            <a:off x="5768118" y="1605710"/>
            <a:ext cx="114787" cy="18030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/>
          <p:nvPr/>
        </p:nvSpPr>
        <p:spPr>
          <a:xfrm>
            <a:off x="6529814" y="990272"/>
            <a:ext cx="3433855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FF"/>
                </a:solidFill>
                <a:latin typeface="Meiryo"/>
                <a:ea typeface="Meiryo"/>
                <a:cs typeface="Meiryo"/>
                <a:sym typeface="Meiryo"/>
              </a:rPr>
              <a:t>&lt;Note&gt;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⮚"/>
            </a:pPr>
            <a:r>
              <a:rPr lang="en-US" sz="105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Port number 443 goes through the firewall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⮚"/>
            </a:pPr>
            <a:r>
              <a:rPr lang="en-US" sz="105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In order to connect the printer to SATO App Storage, you need an environment that can communicate with the Internet from the customer's internal network.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    ※ When a proxy or firewall is installed</a:t>
            </a:r>
            <a:endParaRPr sz="11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idx="12" type="sldNum"/>
          </p:nvPr>
        </p:nvSpPr>
        <p:spPr>
          <a:xfrm>
            <a:off x="365129" y="6421031"/>
            <a:ext cx="2309812" cy="2880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22" name="Google Shape;122;p4"/>
          <p:cNvSpPr txBox="1"/>
          <p:nvPr>
            <p:ph type="title"/>
          </p:nvPr>
        </p:nvSpPr>
        <p:spPr>
          <a:xfrm>
            <a:off x="365125" y="130185"/>
            <a:ext cx="9042400" cy="346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iryo"/>
              <a:buNone/>
            </a:pPr>
            <a:r>
              <a:rPr b="1" lang="en-US" sz="2000">
                <a:latin typeface="Meiryo"/>
                <a:ea typeface="Meiryo"/>
                <a:cs typeface="Meiryo"/>
                <a:sym typeface="Meiryo"/>
              </a:rPr>
              <a:t>Information sent to SAS and registered</a:t>
            </a:r>
            <a:endParaRPr b="1" sz="20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descr="右上がり対角線 (反転)" id="123" name="Google Shape;123;p4"/>
          <p:cNvSpPr/>
          <p:nvPr/>
        </p:nvSpPr>
        <p:spPr>
          <a:xfrm>
            <a:off x="622273" y="476260"/>
            <a:ext cx="8584153" cy="142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descr="ãã½ãããã³ã¯ãã®ç»åæ¤ç´¢çµæ" id="124" name="Google Shape;124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ã½ãããã³ã¯ãã®ç»åæ¤ç´¢çµæ" id="125" name="Google Shape;125;p4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Sprintãã®ç»åæ¤ç´¢çµæ" id="126" name="Google Shape;126;p4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Sprintãã®ç»åæ¤ç´¢çµæ" id="127" name="Google Shape;127;p4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Sprintãã®ç»åæ¤ç´¢çµæ" id="128" name="Google Shape;128;p4"/>
          <p:cNvSpPr/>
          <p:nvPr/>
        </p:nvSpPr>
        <p:spPr>
          <a:xfrm>
            <a:off x="765175" y="4651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Digicertãã®ç»åæ¤ç´¢çµæ" id="129" name="Google Shape;129;p4"/>
          <p:cNvSpPr/>
          <p:nvPr/>
        </p:nvSpPr>
        <p:spPr>
          <a:xfrm>
            <a:off x="917575" y="6175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Digicertãã®ç»åæ¤ç´¢çµæ" id="130" name="Google Shape;130;p4"/>
          <p:cNvSpPr/>
          <p:nvPr/>
        </p:nvSpPr>
        <p:spPr>
          <a:xfrm>
            <a:off x="1069975" y="769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Digicertãã®ç»åæ¤ç´¢çµæ" id="131" name="Google Shape;131;p4"/>
          <p:cNvSpPr/>
          <p:nvPr/>
        </p:nvSpPr>
        <p:spPr>
          <a:xfrm>
            <a:off x="1222375" y="922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349814" y="680936"/>
            <a:ext cx="91290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This service registers the following information.</a:t>
            </a:r>
            <a:endParaRPr/>
          </a:p>
        </p:txBody>
      </p:sp>
      <p:graphicFrame>
        <p:nvGraphicFramePr>
          <p:cNvPr id="133" name="Google Shape;133;p4"/>
          <p:cNvGraphicFramePr/>
          <p:nvPr/>
        </p:nvGraphicFramePr>
        <p:xfrm>
          <a:off x="257063" y="11440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{D3AF2D65-5B88-4BC0-9610-350B97175C71}</a:tableStyleId>
              </a:tblPr>
              <a:tblGrid>
                <a:gridCol w="3080425"/>
                <a:gridCol w="61414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Item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User group information</a:t>
                      </a:r>
                      <a:endParaRPr b="1" sz="18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Company ID, Company name, Business, Name of the PIC, Postal code, Address, Phone number, Country, Language, Time Zone, Memo, Administrator authority(group, account, file)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User account information</a:t>
                      </a:r>
                      <a:endParaRPr b="1" sz="18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Account name, Login ID, Email address, Language, Memo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File information</a:t>
                      </a:r>
                      <a:endParaRPr b="1" sz="18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File name, Type, Summary, Allow pre-download, Distribution date and time(Start/End), Application, Model, Memo, Directory, Display uploaded by, Display modified by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750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Plan information</a:t>
                      </a:r>
                      <a:endParaRPr b="1" sz="18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Plan, Storage capacity, Number of contracted printers, Contract month(Start/End)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/>
          <p:nvPr>
            <p:ph idx="12" type="sldNum"/>
          </p:nvPr>
        </p:nvSpPr>
        <p:spPr>
          <a:xfrm>
            <a:off x="365129" y="6421031"/>
            <a:ext cx="2309812" cy="2880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39" name="Google Shape;139;p5"/>
          <p:cNvSpPr txBox="1"/>
          <p:nvPr>
            <p:ph type="title"/>
          </p:nvPr>
        </p:nvSpPr>
        <p:spPr>
          <a:xfrm>
            <a:off x="365125" y="130185"/>
            <a:ext cx="9042400" cy="346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iryo"/>
              <a:buNone/>
            </a:pPr>
            <a:r>
              <a:rPr b="1" lang="en-US" sz="2000">
                <a:latin typeface="Meiryo"/>
                <a:ea typeface="Meiryo"/>
                <a:cs typeface="Meiryo"/>
                <a:sym typeface="Meiryo"/>
              </a:rPr>
              <a:t>Communication between printer and SAS</a:t>
            </a:r>
            <a:endParaRPr b="1" sz="20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descr="右上がり対角線 (反転)" id="140" name="Google Shape;140;p5"/>
          <p:cNvSpPr/>
          <p:nvPr/>
        </p:nvSpPr>
        <p:spPr>
          <a:xfrm>
            <a:off x="622273" y="476260"/>
            <a:ext cx="8584153" cy="142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descr="ãã½ãããã³ã¯ãã®ç»åæ¤ç´¢çµæ" id="141" name="Google Shape;141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ã½ãããã³ã¯ãã®ç»åæ¤ç´¢çµæ" id="142" name="Google Shape;142;p5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Sprintãã®ç»åæ¤ç´¢çµæ" id="143" name="Google Shape;143;p5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Sprintãã®ç»åæ¤ç´¢çµæ" id="144" name="Google Shape;144;p5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Sprintãã®ç»åæ¤ç´¢çµæ" id="145" name="Google Shape;145;p5"/>
          <p:cNvSpPr/>
          <p:nvPr/>
        </p:nvSpPr>
        <p:spPr>
          <a:xfrm>
            <a:off x="765175" y="4651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Digicertãã®ç»åæ¤ç´¢çµæ" id="146" name="Google Shape;146;p5"/>
          <p:cNvSpPr/>
          <p:nvPr/>
        </p:nvSpPr>
        <p:spPr>
          <a:xfrm>
            <a:off x="917575" y="6175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Digicertãã®ç»åæ¤ç´¢çµæ" id="147" name="Google Shape;147;p5"/>
          <p:cNvSpPr/>
          <p:nvPr/>
        </p:nvSpPr>
        <p:spPr>
          <a:xfrm>
            <a:off x="1069975" y="769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Digicertãã®ç»åæ¤ç´¢çµæ" id="148" name="Google Shape;148;p5"/>
          <p:cNvSpPr/>
          <p:nvPr/>
        </p:nvSpPr>
        <p:spPr>
          <a:xfrm>
            <a:off x="1222375" y="922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9" name="Google Shape;149;p5"/>
          <p:cNvGraphicFramePr/>
          <p:nvPr/>
        </p:nvGraphicFramePr>
        <p:xfrm>
          <a:off x="411351" y="86404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{D3AF2D65-5B88-4BC0-9610-350B97175C71}</a:tableStyleId>
              </a:tblPr>
              <a:tblGrid>
                <a:gridCol w="3080425"/>
                <a:gridCol w="61414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Item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SAS</a:t>
                      </a:r>
                      <a:r>
                        <a:rPr b="1" lang="en-US" sz="18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1" lang="en-US" sz="18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API</a:t>
                      </a:r>
                      <a:endParaRPr b="1" sz="18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Printers/AEP tools use SATO original API when connecting to SAS.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User authentication </a:t>
                      </a:r>
                      <a:endParaRPr b="1" sz="18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Company ID, login ID, password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File</a:t>
                      </a:r>
                      <a:r>
                        <a:rPr b="1" lang="en-US" sz="18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download</a:t>
                      </a:r>
                      <a:endParaRPr b="1" sz="18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Printers/AEP tools get the file list registered from SAS. After that, compare the files registered in Printer/AEP</a:t>
                      </a: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 tool</a:t>
                      </a: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 from the file list and download only the update file or the additional file.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File upload</a:t>
                      </a:r>
                      <a:endParaRPr b="1" sz="18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Printers/AEP tools get the file list registered from SAS. After that, compare the files registered in Printer/AEP</a:t>
                      </a: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 tool</a:t>
                      </a: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 from the file list and upload the update file or the additional file.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/>
          <p:nvPr>
            <p:ph idx="12" type="sldNum"/>
          </p:nvPr>
        </p:nvSpPr>
        <p:spPr>
          <a:xfrm>
            <a:off x="365129" y="6421031"/>
            <a:ext cx="2309812" cy="2880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55" name="Google Shape;155;p6"/>
          <p:cNvSpPr txBox="1"/>
          <p:nvPr>
            <p:ph type="title"/>
          </p:nvPr>
        </p:nvSpPr>
        <p:spPr>
          <a:xfrm>
            <a:off x="365125" y="130185"/>
            <a:ext cx="9042400" cy="346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iryo"/>
              <a:buNone/>
            </a:pPr>
            <a:r>
              <a:rPr b="1" lang="en-US" sz="2000">
                <a:latin typeface="Meiryo"/>
                <a:ea typeface="Meiryo"/>
                <a:cs typeface="Meiryo"/>
                <a:sym typeface="Meiryo"/>
              </a:rPr>
              <a:t>Information necessary for the printer settings</a:t>
            </a:r>
            <a:endParaRPr b="1" sz="20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descr="右上がり対角線 (反転)" id="156" name="Google Shape;156;p6"/>
          <p:cNvSpPr/>
          <p:nvPr/>
        </p:nvSpPr>
        <p:spPr>
          <a:xfrm>
            <a:off x="622273" y="476260"/>
            <a:ext cx="8584153" cy="142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descr="ãã½ãããã³ã¯ãã®ç»åæ¤ç´¢çµæ" id="157" name="Google Shape;157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ã½ãããã³ã¯ãã®ç»åæ¤ç´¢çµæ" id="158" name="Google Shape;158;p6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Sprintãã®ç»åæ¤ç´¢çµæ" id="159" name="Google Shape;159;p6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Sprintãã®ç»åæ¤ç´¢çµæ" id="160" name="Google Shape;160;p6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Sprintãã®ç»åæ¤ç´¢çµæ" id="161" name="Google Shape;161;p6"/>
          <p:cNvSpPr/>
          <p:nvPr/>
        </p:nvSpPr>
        <p:spPr>
          <a:xfrm>
            <a:off x="765175" y="4651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Digicertãã®ç»åæ¤ç´¢çµæ" id="162" name="Google Shape;162;p6"/>
          <p:cNvSpPr/>
          <p:nvPr/>
        </p:nvSpPr>
        <p:spPr>
          <a:xfrm>
            <a:off x="917575" y="6175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Digicertãã®ç»åæ¤ç´¢çµæ" id="163" name="Google Shape;163;p6"/>
          <p:cNvSpPr/>
          <p:nvPr/>
        </p:nvSpPr>
        <p:spPr>
          <a:xfrm>
            <a:off x="1069975" y="769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Digicertãã®ç»åæ¤ç´¢çµæ" id="164" name="Google Shape;164;p6"/>
          <p:cNvSpPr/>
          <p:nvPr/>
        </p:nvSpPr>
        <p:spPr>
          <a:xfrm>
            <a:off x="1222375" y="922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5" name="Google Shape;165;p6"/>
          <p:cNvGraphicFramePr/>
          <p:nvPr/>
        </p:nvGraphicFramePr>
        <p:xfrm>
          <a:off x="239843" y="11801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{D3AF2D65-5B88-4BC0-9610-350B97175C71}</a:tableStyleId>
              </a:tblPr>
              <a:tblGrid>
                <a:gridCol w="3064175"/>
                <a:gridCol w="62297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Item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Printer Network settings</a:t>
                      </a:r>
                      <a:endParaRPr b="1" sz="14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Noto Sans Symbols"/>
                        <a:buChar char="✔"/>
                      </a:pPr>
                      <a:r>
                        <a:rPr b="1" lang="en-US" sz="14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IP address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Noto Sans Symbols"/>
                        <a:buChar char="✔"/>
                      </a:pPr>
                      <a:r>
                        <a:rPr b="1" lang="en-US" sz="14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Netmask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Noto Sans Symbols"/>
                        <a:buChar char="✔"/>
                      </a:pPr>
                      <a:r>
                        <a:rPr b="1" lang="en-US" sz="14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Gateway</a:t>
                      </a:r>
                      <a:endParaRPr b="1" sz="14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It is not necessary for DHCP.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88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DNS</a:t>
                      </a:r>
                      <a:endParaRPr b="1" sz="18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It is not necessary for DHCP.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Proxy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Noto Sans Symbols"/>
                        <a:buChar char="✔"/>
                      </a:pPr>
                      <a:r>
                        <a:rPr b="1" lang="en-US" sz="14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IP address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Noto Sans Symbols"/>
                        <a:buChar char="✔"/>
                      </a:pPr>
                      <a:r>
                        <a:rPr b="1" lang="en-US" sz="14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Port</a:t>
                      </a:r>
                      <a:r>
                        <a:rPr b="1" lang="en-US" sz="14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number</a:t>
                      </a:r>
                      <a:endParaRPr b="1" sz="14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It is not necessary when not going through a proxy server.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1" lang="en-US" sz="18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NTP</a:t>
                      </a:r>
                      <a:r>
                        <a:rPr b="1" lang="en-US" sz="14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(Net</a:t>
                      </a:r>
                      <a:r>
                        <a:rPr b="1" lang="en-US" sz="140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work Time Protocol)</a:t>
                      </a:r>
                      <a:endParaRPr b="1" sz="14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Optional setting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/>
          <p:nvPr>
            <p:ph idx="12" type="sldNum"/>
          </p:nvPr>
        </p:nvSpPr>
        <p:spPr>
          <a:xfrm>
            <a:off x="365129" y="6421031"/>
            <a:ext cx="2309812" cy="2880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71" name="Google Shape;171;p7"/>
          <p:cNvSpPr txBox="1"/>
          <p:nvPr>
            <p:ph type="title"/>
          </p:nvPr>
        </p:nvSpPr>
        <p:spPr>
          <a:xfrm>
            <a:off x="365125" y="130185"/>
            <a:ext cx="9042400" cy="346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iryo"/>
              <a:buNone/>
            </a:pPr>
            <a:r>
              <a:rPr b="1" lang="en-US" sz="2400">
                <a:latin typeface="Meiryo"/>
                <a:ea typeface="Meiryo"/>
                <a:cs typeface="Meiryo"/>
                <a:sym typeface="Meiryo"/>
              </a:rPr>
              <a:t>Domain name of SATO App Storage</a:t>
            </a:r>
            <a:endParaRPr b="1" sz="24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descr="右上がり対角線 (反転)" id="172" name="Google Shape;172;p7"/>
          <p:cNvSpPr/>
          <p:nvPr/>
        </p:nvSpPr>
        <p:spPr>
          <a:xfrm>
            <a:off x="622273" y="476260"/>
            <a:ext cx="8584153" cy="142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descr="ãã½ãããã³ã¯ãã®ç»åæ¤ç´¢çµæ" id="173" name="Google Shape;173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ã½ãããã³ã¯ãã®ç»åæ¤ç´¢çµæ" id="174" name="Google Shape;174;p7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Sprintãã®ç»åæ¤ç´¢çµæ" id="175" name="Google Shape;175;p7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Sprintãã®ç»åæ¤ç´¢çµæ" id="176" name="Google Shape;176;p7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Sprintãã®ç»åæ¤ç´¢çµæ" id="177" name="Google Shape;177;p7"/>
          <p:cNvSpPr/>
          <p:nvPr/>
        </p:nvSpPr>
        <p:spPr>
          <a:xfrm>
            <a:off x="765175" y="4651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Digicertãã®ç»åæ¤ç´¢çµæ" id="178" name="Google Shape;178;p7"/>
          <p:cNvSpPr/>
          <p:nvPr/>
        </p:nvSpPr>
        <p:spPr>
          <a:xfrm>
            <a:off x="917575" y="6175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Digicertãã®ç»åæ¤ç´¢çµæ" id="179" name="Google Shape;179;p7"/>
          <p:cNvSpPr/>
          <p:nvPr/>
        </p:nvSpPr>
        <p:spPr>
          <a:xfrm>
            <a:off x="1069975" y="769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ãDigicertãã®ç»åæ¤ç´¢çµæ" id="180" name="Google Shape;180;p7"/>
          <p:cNvSpPr/>
          <p:nvPr/>
        </p:nvSpPr>
        <p:spPr>
          <a:xfrm>
            <a:off x="1222375" y="922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 txBox="1"/>
          <p:nvPr/>
        </p:nvSpPr>
        <p:spPr>
          <a:xfrm>
            <a:off x="349814" y="4124853"/>
            <a:ext cx="912907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*1) This is the main FQDN used by the PC and printer.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*2) This FQDN is used only by the printer. Since this FQDN is secure, it cannot be accessed from a PC browser.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*3) MQTT over WebSocket communicates using port 443.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*4) Host name and Global IP Address may be changed in the future.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   We recommend "Any" when setting up the firewall.</a:t>
            </a:r>
            <a:endParaRPr/>
          </a:p>
        </p:txBody>
      </p:sp>
      <p:graphicFrame>
        <p:nvGraphicFramePr>
          <p:cNvPr id="182" name="Google Shape;182;p7"/>
          <p:cNvGraphicFramePr/>
          <p:nvPr/>
        </p:nvGraphicFramePr>
        <p:xfrm>
          <a:off x="159391" y="9056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{D3AF2D65-5B88-4BC0-9610-350B97175C71}</a:tableStyleId>
              </a:tblPr>
              <a:tblGrid>
                <a:gridCol w="342650"/>
                <a:gridCol w="3021325"/>
                <a:gridCol w="989900"/>
                <a:gridCol w="813725"/>
                <a:gridCol w="2625750"/>
                <a:gridCol w="1833075"/>
              </a:tblGrid>
              <a:tr h="291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No.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FQDN</a:t>
                      </a:r>
                      <a:endParaRPr sz="1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Protocol</a:t>
                      </a:r>
                      <a:endParaRPr sz="1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Port number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Global IP Address</a:t>
                      </a:r>
                      <a:endParaRPr sz="1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Plan</a:t>
                      </a:r>
                      <a:endParaRPr sz="1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395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0"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sato-app-storage.com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※1</a:t>
                      </a:r>
                      <a:endParaRPr b="1" sz="1200">
                        <a:solidFill>
                          <a:srgbClr val="00B0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HTTPS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TCP 443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20.44.169.5</a:t>
                      </a:r>
                      <a:endParaRPr b="0" i="0"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File distribution plan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Distribution &amp; Log plan</a:t>
                      </a:r>
                      <a:endParaRPr b="0" i="0"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95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sato-app-storage.blob.core.windows.net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※2</a:t>
                      </a:r>
                      <a:endParaRPr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HTTPS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TCP 443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Please check the latest Global IP Address published by Microsoft from the following URL.</a:t>
                      </a:r>
                      <a:r>
                        <a:rPr lang="en-US" sz="12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/>
                        </a:rPr>
                        <a:t> https://www.microsoft.com/en-us/download/details.aspx?id=56519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&lt;Extraction conditions&gt;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"name": "Storage.JapanEast",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"name": "AzureIoTHub.JapanEast",</a:t>
                      </a:r>
                      <a:endParaRPr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File distribution plan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Distribution &amp; Log plan</a:t>
                      </a:r>
                      <a:endParaRPr b="0" i="0"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1645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b="0"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sato-app-storage.azure-devices.net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※2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MQTT over WebSocket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※3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TCP 443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Distribution &amp; Log plan</a:t>
                      </a:r>
                      <a:endParaRPr b="0" i="0"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*File</a:t>
                      </a:r>
                      <a:r>
                        <a:rPr b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push distribution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*Print</a:t>
                      </a:r>
                      <a:r>
                        <a:rPr b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log visualization</a:t>
                      </a:r>
                      <a:endParaRPr b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 txBox="1"/>
          <p:nvPr/>
        </p:nvSpPr>
        <p:spPr>
          <a:xfrm>
            <a:off x="717204" y="5411146"/>
            <a:ext cx="5542123" cy="1002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©2019 SATO HOLDINGS CORPORATION. </a:t>
            </a:r>
            <a:r>
              <a:rPr lang="en-US" sz="83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document is prepared based on information as of </a:t>
            </a:r>
            <a:r>
              <a:rPr lang="en-US" sz="83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March 2021.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Specifications subject to change without notice.　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Any unauthorized reproduction of the contents of this presentation, in part or whole, is strictly prohibited.　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SATO is a registered trademark of SATO Holdings Corporation and its subsidiaries in Japan, the U.S. and other countries.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other trademarks are the property of their respective owners.</a:t>
            </a:r>
            <a:endParaRPr sz="83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nd Slid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ATOHDppt_J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ホワイ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A4_PPT template (JP)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2013-03-15T05:34:05Z</dcterms:created>
  <dc:creator>sato</dc:creator>
</cp:coreProperties>
</file>